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>
        <p:scale>
          <a:sx n="100" d="100"/>
          <a:sy n="100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50" y="3700874"/>
            <a:ext cx="8237765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«ПРАВОВЫЕ ОСНОВЫ</a:t>
            </a: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ИНВЕСТИЦИОННОЙ ДЕЯТЕЛЬНОСТИ»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финансового, банковского и таможенного права имени профессора Нины Ивановны Химичевой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понимание обучающимися правовой природы инвестиций, формирование умений и навыков разрешать практические ситуации, возникающие в ходе правового регулирования инвестиционной деятельности.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719638"/>
            <a:ext cx="2133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определение и характеристика инвестиций как правовой и экономической категории;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уяснение роли и функций государства в осуществлении инвестиционной деятельности;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систематизация правовых актов, регулирующих инвестиционную деятельность в Российской Федерации;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изучение развития правовых форм отношений в сфере инвестиционной деятельности;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освоение правового режима инвестиций в особых экономических зонах и на других территориях со специальным режимом;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изучение тенденций развития и особенностей инвестиционной деятельности на рынке ценных бумаг;</a:t>
            </a:r>
          </a:p>
          <a:p>
            <a:pPr marL="0" indent="0" algn="just">
              <a:buNone/>
              <a:tabLst>
                <a:tab pos="447675" algn="l"/>
              </a:tabLst>
            </a:pPr>
            <a:r>
              <a:rPr lang="ru-RU" dirty="0"/>
              <a:t>•	изучение особенностей правового регулирования инвестиционной деятельности, осуществляемой с использованием цифровых технологий.</a:t>
            </a: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105025"/>
            <a:ext cx="7886700" cy="45422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обучающиеся направления подготовки 40.03.01 Юриспруденция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прокурорско-следственный профиль;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уголовно-правовой профиль;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гражданско-правовой профиль;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следственно-судебный профиль;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судебно-адвокатский профиль;</a:t>
            </a:r>
            <a:endParaRPr lang="ru-RU" dirty="0"/>
          </a:p>
          <a:p>
            <a:pPr algn="just"/>
            <a:r>
              <a:rPr lang="ru-RU" dirty="0" smtClean="0"/>
              <a:t>обучающиеся </a:t>
            </a:r>
            <a:r>
              <a:rPr lang="ru-RU" dirty="0"/>
              <a:t>специальности 40.05.04 Судебная и прокурорская </a:t>
            </a:r>
            <a:r>
              <a:rPr lang="ru-RU" dirty="0" smtClean="0"/>
              <a:t>деятельность:</a:t>
            </a:r>
          </a:p>
          <a:p>
            <a:pPr algn="just">
              <a:buFontTx/>
              <a:buChar char="-"/>
            </a:pPr>
            <a:r>
              <a:rPr lang="ru-RU" dirty="0" smtClean="0"/>
              <a:t>специализация </a:t>
            </a:r>
            <a:r>
              <a:rPr lang="ru-RU" dirty="0"/>
              <a:t>«Прокурорская деятельность»;</a:t>
            </a:r>
          </a:p>
          <a:p>
            <a:pPr algn="just">
              <a:buFontTx/>
              <a:buChar char="-"/>
            </a:pPr>
            <a:r>
              <a:rPr lang="ru-RU" dirty="0" smtClean="0"/>
              <a:t>специализация </a:t>
            </a:r>
            <a:r>
              <a:rPr lang="ru-RU" dirty="0"/>
              <a:t>«Судебная деятельность»</a:t>
            </a:r>
            <a:r>
              <a:rPr lang="en-US" dirty="0" smtClean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 smtClean="0"/>
              <a:t>Инвестиции</a:t>
            </a:r>
            <a:endParaRPr lang="ru-RU" dirty="0" smtClean="0"/>
          </a:p>
          <a:p>
            <a:r>
              <a:rPr lang="ru-RU" dirty="0" smtClean="0"/>
              <a:t>Инвестиционная деятельность</a:t>
            </a:r>
            <a:endParaRPr lang="ru-RU" dirty="0" smtClean="0"/>
          </a:p>
          <a:p>
            <a:r>
              <a:rPr lang="ru-RU" dirty="0" smtClean="0"/>
              <a:t>Инвесторы</a:t>
            </a:r>
            <a:endParaRPr lang="ru-RU" dirty="0" smtClean="0"/>
          </a:p>
          <a:p>
            <a:r>
              <a:rPr lang="ru-RU" dirty="0"/>
              <a:t>Инвестиционные </a:t>
            </a:r>
            <a:r>
              <a:rPr lang="ru-RU" dirty="0" smtClean="0"/>
              <a:t>соглашения </a:t>
            </a:r>
          </a:p>
          <a:p>
            <a:r>
              <a:rPr lang="ru-RU" dirty="0" smtClean="0"/>
              <a:t>Особые экономические зоны</a:t>
            </a:r>
          </a:p>
          <a:p>
            <a:r>
              <a:rPr lang="ru-RU" dirty="0" smtClean="0"/>
              <a:t>Финансовые инвестиции</a:t>
            </a:r>
            <a:endParaRPr lang="ru-RU" dirty="0" smtClean="0"/>
          </a:p>
          <a:p>
            <a:r>
              <a:rPr lang="ru-RU" dirty="0" smtClean="0"/>
              <a:t>Цифровые технологии в области инвестиционной деятельности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676775"/>
            <a:ext cx="24384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/>
              <a:t>Тема 1. Понятие и классификация  инвестиций</a:t>
            </a:r>
          </a:p>
          <a:p>
            <a:pPr algn="just"/>
            <a:r>
              <a:rPr lang="ru-RU" sz="2600" dirty="0" smtClean="0"/>
              <a:t>Тема 2</a:t>
            </a:r>
            <a:r>
              <a:rPr lang="ru-RU" sz="2600" dirty="0"/>
              <a:t>. Основы правового регулирования инвестиционной деятельности</a:t>
            </a:r>
          </a:p>
          <a:p>
            <a:pPr algn="just"/>
            <a:r>
              <a:rPr lang="ru-RU" sz="2600" dirty="0"/>
              <a:t>Тема 3. Государственное регулирование инвестиционной деятельности</a:t>
            </a:r>
          </a:p>
          <a:p>
            <a:pPr algn="just"/>
            <a:r>
              <a:rPr lang="ru-RU" sz="2600" dirty="0"/>
              <a:t>Тема 4. Инвестиционные договоры (соглашения)</a:t>
            </a:r>
          </a:p>
          <a:p>
            <a:pPr algn="just"/>
            <a:r>
              <a:rPr lang="ru-RU" sz="2600" dirty="0"/>
              <a:t>Тема 5. Инвестиционная деятельность в особых экономических зонах и на других территориях со специальным режимом</a:t>
            </a:r>
          </a:p>
          <a:p>
            <a:pPr algn="just"/>
            <a:r>
              <a:rPr lang="ru-RU" sz="2600" dirty="0"/>
              <a:t>Тема 6. Правовые основы финансовых инвестиций</a:t>
            </a:r>
          </a:p>
          <a:p>
            <a:pPr algn="just"/>
            <a:r>
              <a:rPr lang="ru-RU" sz="2600" dirty="0"/>
              <a:t>Тема 7. Инвестиционная деятельность с использованием цифровых технологий</a:t>
            </a: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Анализ новостей в </a:t>
            </a:r>
            <a:r>
              <a:rPr lang="ru-RU" dirty="0" smtClean="0"/>
              <a:t>инвестиционной </a:t>
            </a:r>
            <a:r>
              <a:rPr lang="ru-RU" dirty="0" smtClean="0"/>
              <a:t>сфере</a:t>
            </a:r>
          </a:p>
          <a:p>
            <a:r>
              <a:rPr lang="ru-RU" dirty="0" smtClean="0"/>
              <a:t>Изучение правовых систем и судебной практики</a:t>
            </a:r>
          </a:p>
          <a:p>
            <a:r>
              <a:rPr lang="ru-RU" dirty="0" smtClean="0"/>
              <a:t>Подготовка </a:t>
            </a:r>
            <a:r>
              <a:rPr lang="ru-RU" dirty="0" smtClean="0"/>
              <a:t>инвестиционных проектов</a:t>
            </a:r>
            <a:endParaRPr lang="ru-RU" dirty="0" smtClean="0"/>
          </a:p>
          <a:p>
            <a:r>
              <a:rPr lang="ru-RU" dirty="0" smtClean="0"/>
              <a:t>Круглые </a:t>
            </a:r>
            <a:r>
              <a:rPr lang="ru-RU" dirty="0" smtClean="0"/>
              <a:t>столы</a:t>
            </a:r>
          </a:p>
          <a:p>
            <a:r>
              <a:rPr lang="ru-RU" dirty="0" err="1" smtClean="0"/>
              <a:t>Практикоориентированные</a:t>
            </a:r>
            <a:r>
              <a:rPr lang="ru-RU" dirty="0" smtClean="0"/>
              <a:t> задачи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ru-RU" dirty="0"/>
              <a:t>•	Финансовое право; 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ru-RU" dirty="0"/>
              <a:t>•	Налоговое право; 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ru-RU" dirty="0"/>
              <a:t>•	Гражданское право. Особенная часть;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ru-RU" dirty="0" smtClean="0"/>
              <a:t>•</a:t>
            </a:r>
            <a:r>
              <a:rPr lang="ru-RU" dirty="0"/>
              <a:t>	Предпринимательское право; и др.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Возможность применять </a:t>
            </a:r>
            <a:r>
              <a:rPr lang="ru-RU" dirty="0" smtClean="0"/>
              <a:t>инвестиционное </a:t>
            </a:r>
            <a:r>
              <a:rPr lang="ru-RU" dirty="0"/>
              <a:t>законодательство РФ </a:t>
            </a:r>
            <a:r>
              <a:rPr lang="ru-RU" dirty="0" smtClean="0"/>
              <a:t>в различных </a:t>
            </a:r>
            <a:r>
              <a:rPr lang="ru-RU" dirty="0"/>
              <a:t>сферах </a:t>
            </a:r>
            <a:r>
              <a:rPr lang="ru-RU" dirty="0" smtClean="0"/>
              <a:t>инвестиционных </a:t>
            </a:r>
            <a:r>
              <a:rPr lang="ru-RU" dirty="0"/>
              <a:t>отношений; </a:t>
            </a:r>
            <a:endParaRPr lang="ru-RU" dirty="0" smtClean="0"/>
          </a:p>
          <a:p>
            <a:pPr algn="just"/>
            <a:r>
              <a:rPr lang="ru-RU" dirty="0" smtClean="0"/>
              <a:t>Умение определять подлежащие </a:t>
            </a:r>
            <a:r>
              <a:rPr lang="ru-RU" dirty="0"/>
              <a:t>применению </a:t>
            </a:r>
            <a:r>
              <a:rPr lang="ru-RU" dirty="0" smtClean="0"/>
              <a:t>правовые нормы, регулирующие инвестиционные отношения, </a:t>
            </a:r>
            <a:r>
              <a:rPr lang="ru-RU" dirty="0" smtClean="0"/>
              <a:t>в спорных </a:t>
            </a:r>
            <a:r>
              <a:rPr lang="ru-RU" dirty="0"/>
              <a:t>ситуациях; </a:t>
            </a:r>
            <a:endParaRPr lang="ru-RU" dirty="0" smtClean="0"/>
          </a:p>
          <a:p>
            <a:pPr algn="just"/>
            <a:r>
              <a:rPr lang="ru-RU" dirty="0" smtClean="0"/>
              <a:t>Получение навыков правильной квалификации</a:t>
            </a:r>
            <a:r>
              <a:rPr lang="ru-RU" dirty="0"/>
              <a:t> </a:t>
            </a:r>
            <a:r>
              <a:rPr lang="ru-RU" dirty="0" smtClean="0"/>
              <a:t>фактов, событий </a:t>
            </a:r>
            <a:r>
              <a:rPr lang="ru-RU" dirty="0"/>
              <a:t>и </a:t>
            </a:r>
            <a:r>
              <a:rPr lang="ru-RU" dirty="0" smtClean="0"/>
              <a:t>обстоятельств, влияющих </a:t>
            </a:r>
            <a:r>
              <a:rPr lang="ru-RU" dirty="0"/>
              <a:t>на </a:t>
            </a:r>
            <a:r>
              <a:rPr lang="ru-RU" dirty="0" smtClean="0"/>
              <a:t>решение спорных </a:t>
            </a:r>
            <a:r>
              <a:rPr lang="ru-RU" dirty="0"/>
              <a:t>вопросов в </a:t>
            </a:r>
            <a:r>
              <a:rPr lang="ru-RU" dirty="0" smtClean="0"/>
              <a:t>инвестиционных </a:t>
            </a:r>
            <a:r>
              <a:rPr lang="ru-RU" dirty="0" smtClean="0"/>
              <a:t>правоотношениях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Умение применять нормы </a:t>
            </a:r>
            <a:r>
              <a:rPr lang="ru-RU" dirty="0" err="1" smtClean="0"/>
              <a:t>инвестицонного</a:t>
            </a:r>
            <a:r>
              <a:rPr lang="ru-RU" dirty="0" smtClean="0"/>
              <a:t> </a:t>
            </a:r>
            <a:r>
              <a:rPr lang="ru-RU" dirty="0" smtClean="0"/>
              <a:t>законодательства </a:t>
            </a:r>
            <a:r>
              <a:rPr lang="ru-RU" dirty="0"/>
              <a:t>в </a:t>
            </a:r>
            <a:r>
              <a:rPr lang="ru-RU" dirty="0" smtClean="0"/>
              <a:t>конкретных практических </a:t>
            </a:r>
            <a:r>
              <a:rPr lang="ru-RU" dirty="0"/>
              <a:t>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292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днс</cp:lastModifiedBy>
  <cp:revision>134</cp:revision>
  <dcterms:created xsi:type="dcterms:W3CDTF">2020-12-02T14:35:45Z</dcterms:created>
  <dcterms:modified xsi:type="dcterms:W3CDTF">2022-01-30T15:41:18Z</dcterms:modified>
</cp:coreProperties>
</file>